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70" r:id="rId11"/>
    <p:sldId id="266" r:id="rId12"/>
    <p:sldId id="267" r:id="rId13"/>
    <p:sldId id="268" r:id="rId14"/>
    <p:sldId id="271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75C1"/>
    <a:srgbClr val="A0CBFF"/>
    <a:srgbClr val="7CA4E2"/>
    <a:srgbClr val="7E9AF2"/>
    <a:srgbClr val="70A8DA"/>
    <a:srgbClr val="EBDAD6"/>
    <a:srgbClr val="F4F4F4"/>
    <a:srgbClr val="E6C0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EB2B-A150-47D9-ACC3-62E6155FCF55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BA200-FFE0-4D22-B945-FBFEF6224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8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EB2B-A150-47D9-ACC3-62E6155FCF55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BA200-FFE0-4D22-B945-FBFEF6224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03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EB2B-A150-47D9-ACC3-62E6155FCF55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BA200-FFE0-4D22-B945-FBFEF6224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0221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EB2B-A150-47D9-ACC3-62E6155FCF55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BA200-FFE0-4D22-B945-FBFEF6224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0866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EB2B-A150-47D9-ACC3-62E6155FCF55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BA200-FFE0-4D22-B945-FBFEF6224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688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EB2B-A150-47D9-ACC3-62E6155FCF55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BA200-FFE0-4D22-B945-FBFEF6224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82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EB2B-A150-47D9-ACC3-62E6155FCF55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BA200-FFE0-4D22-B945-FBFEF6224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445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EB2B-A150-47D9-ACC3-62E6155FCF55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BA200-FFE0-4D22-B945-FBFEF6224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359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EB2B-A150-47D9-ACC3-62E6155FCF55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BA200-FFE0-4D22-B945-FBFEF6224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689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EB2B-A150-47D9-ACC3-62E6155FCF55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BA200-FFE0-4D22-B945-FBFEF6224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575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EB2B-A150-47D9-ACC3-62E6155FCF55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BA200-FFE0-4D22-B945-FBFEF6224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250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FEB2B-A150-47D9-ACC3-62E6155FCF55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BA200-FFE0-4D22-B945-FBFEF6224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855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solidFill>
            <a:srgbClr val="7CA4E2"/>
          </a:solidFill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84738" y="559293"/>
            <a:ext cx="7430610" cy="5992427"/>
          </a:xfrm>
        </p:spPr>
        <p:txBody>
          <a:bodyPr>
            <a:normAutofit fontScale="90000"/>
          </a:bodyPr>
          <a:lstStyle/>
          <a:p>
            <a:pPr marL="541338" indent="-266700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3600" dirty="0" smtClean="0">
                <a:solidFill>
                  <a:schemeClr val="bg1"/>
                </a:solidFill>
                <a:latin typeface="Georgia" panose="02040502050405020303" pitchFamily="18" charset="0"/>
              </a:rPr>
              <a:t>Сведения </a:t>
            </a:r>
            <a:r>
              <a:rPr lang="ru-RU" sz="3600" dirty="0">
                <a:solidFill>
                  <a:schemeClr val="bg1"/>
                </a:solidFill>
                <a:latin typeface="Georgia" panose="02040502050405020303" pitchFamily="18" charset="0"/>
              </a:rPr>
              <a:t>о </a:t>
            </a:r>
            <a:r>
              <a:rPr lang="ru-RU" sz="3600" dirty="0" smtClean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ru-RU" sz="3600" dirty="0" smtClean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ru-RU" sz="3600" dirty="0" smtClean="0">
                <a:solidFill>
                  <a:schemeClr val="bg1"/>
                </a:solidFill>
                <a:latin typeface="Georgia" panose="02040502050405020303" pitchFamily="18" charset="0"/>
              </a:rPr>
              <a:t>результативности </a:t>
            </a:r>
            <a:r>
              <a:rPr lang="ru-RU" sz="3600" dirty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ru-RU" sz="36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ru-RU" sz="3600" dirty="0" smtClean="0">
                <a:solidFill>
                  <a:schemeClr val="bg1"/>
                </a:solidFill>
                <a:latin typeface="Georgia" panose="02040502050405020303" pitchFamily="18" charset="0"/>
              </a:rPr>
              <a:t>и </a:t>
            </a:r>
            <a:r>
              <a:rPr lang="ru-RU" sz="3600" dirty="0">
                <a:solidFill>
                  <a:schemeClr val="bg1"/>
                </a:solidFill>
                <a:latin typeface="Georgia" panose="02040502050405020303" pitchFamily="18" charset="0"/>
              </a:rPr>
              <a:t>качестве реализации</a:t>
            </a:r>
            <a:br>
              <a:rPr lang="ru-RU" sz="36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ru-RU" sz="3600" dirty="0" smtClean="0">
                <a:solidFill>
                  <a:schemeClr val="bg1"/>
                </a:solidFill>
                <a:latin typeface="Georgia" panose="02040502050405020303" pitchFamily="18" charset="0"/>
              </a:rPr>
              <a:t>дополнительной </a:t>
            </a:r>
            <a:r>
              <a:rPr lang="ru-RU" sz="3600" dirty="0">
                <a:solidFill>
                  <a:schemeClr val="bg1"/>
                </a:solidFill>
                <a:latin typeface="Georgia" panose="02040502050405020303" pitchFamily="18" charset="0"/>
              </a:rPr>
              <a:t>общеобразовательной общеразвивающей программы </a:t>
            </a:r>
            <a:br>
              <a:rPr lang="ru-RU" sz="36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ru-RU" sz="3600" b="1" dirty="0">
                <a:solidFill>
                  <a:schemeClr val="bg1"/>
                </a:solidFill>
                <a:latin typeface="Georgia" panose="02040502050405020303" pitchFamily="18" charset="0"/>
              </a:rPr>
              <a:t>«Квинта. Вокал» </a:t>
            </a:r>
            <a:r>
              <a:rPr lang="ru-RU" sz="3600" dirty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ru-RU" sz="36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ru-RU" sz="3600" dirty="0">
                <a:solidFill>
                  <a:schemeClr val="bg1"/>
                </a:solidFill>
                <a:latin typeface="Georgia" panose="02040502050405020303" pitchFamily="18" charset="0"/>
              </a:rPr>
              <a:t>педагога дополнительного </a:t>
            </a:r>
            <a:r>
              <a:rPr lang="ru-RU" sz="3600" dirty="0" smtClean="0">
                <a:solidFill>
                  <a:schemeClr val="bg1"/>
                </a:solidFill>
                <a:latin typeface="Georgia" panose="02040502050405020303" pitchFamily="18" charset="0"/>
              </a:rPr>
              <a:t>образования</a:t>
            </a:r>
            <a:br>
              <a:rPr lang="ru-RU" sz="3600" dirty="0" smtClean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ru-RU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900" dirty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ru-RU" sz="9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ru-RU" sz="4000" b="1" u="sng" dirty="0">
                <a:solidFill>
                  <a:schemeClr val="bg1"/>
                </a:solidFill>
                <a:latin typeface="Georgia" panose="02040502050405020303" pitchFamily="18" charset="0"/>
              </a:rPr>
              <a:t>Возба Анастасии </a:t>
            </a:r>
            <a:r>
              <a:rPr lang="ru-RU" sz="4000" b="1" u="sng" dirty="0" smtClean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ru-RU" sz="4000" b="1" u="sng" dirty="0" smtClean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ru-RU" sz="4000" b="1" u="sng" dirty="0" smtClean="0">
                <a:solidFill>
                  <a:schemeClr val="bg1"/>
                </a:solidFill>
                <a:latin typeface="Georgia" panose="02040502050405020303" pitchFamily="18" charset="0"/>
              </a:rPr>
              <a:t>Леонтьевны</a:t>
            </a:r>
            <a:r>
              <a:rPr lang="ru-RU" sz="4000" b="1" dirty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ru-RU" sz="4000" b="1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ru-RU" sz="40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ru-RU" sz="4000" b="1" dirty="0" smtClean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         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Рисунок 4" descr="C:\Users\User\Desktop\Фото педагогов на мед книжку\Возба.jpg"/>
          <p:cNvPicPr/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9107" y="3555506"/>
            <a:ext cx="2228296" cy="2925193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132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CA4E2"/>
          </a:solidFill>
          <a:ln>
            <a:solidFill>
              <a:srgbClr val="EBDA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algn="just" defTabSz="869950">
              <a:tabLst>
                <a:tab pos="11212513" algn="l"/>
              </a:tabLst>
            </a:pPr>
            <a:r>
              <a:rPr lang="ru-RU" sz="2800" dirty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Georgia" panose="02040502050405020303" pitchFamily="18" charset="0"/>
              </a:rPr>
              <a:t>               </a:t>
            </a:r>
            <a:endParaRPr lang="ru-RU" sz="28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213064" y="97654"/>
            <a:ext cx="5007006" cy="646294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200" dirty="0" smtClean="0">
                <a:latin typeface="Georgia" panose="02040502050405020303" pitchFamily="18" charset="0"/>
              </a:rPr>
              <a:t>Дополнительная общеобразовательная общеразвивающая программа художественной направленности </a:t>
            </a:r>
            <a:r>
              <a:rPr lang="ru-RU" sz="22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«КВИНТА-ВОКАЛ»</a:t>
            </a:r>
            <a:r>
              <a:rPr lang="ru-RU" sz="2200" dirty="0" smtClean="0">
                <a:solidFill>
                  <a:srgbClr val="C00000"/>
                </a:solidFill>
                <a:latin typeface="Georgia" panose="02040502050405020303" pitchFamily="18" charset="0"/>
              </a:rPr>
              <a:t> </a:t>
            </a:r>
          </a:p>
          <a:p>
            <a:pPr algn="ctr">
              <a:lnSpc>
                <a:spcPct val="100000"/>
              </a:lnSpc>
            </a:pPr>
            <a:r>
              <a:rPr lang="ru-RU" sz="2200" dirty="0">
                <a:latin typeface="Georgia" panose="02040502050405020303" pitchFamily="18" charset="0"/>
              </a:rPr>
              <a:t>р</a:t>
            </a:r>
            <a:r>
              <a:rPr lang="ru-RU" sz="2200" dirty="0" smtClean="0">
                <a:latin typeface="Georgia" panose="02040502050405020303" pitchFamily="18" charset="0"/>
              </a:rPr>
              <a:t>еализуется </a:t>
            </a:r>
            <a:r>
              <a:rPr lang="ru-RU" sz="2200" dirty="0" smtClean="0">
                <a:latin typeface="Georgia" panose="02040502050405020303" pitchFamily="18" charset="0"/>
              </a:rPr>
              <a:t>в МОУ ДЮЦ Краснооктябрьского района Волгограда с 2021 года. Программа направленна на создание условий по развитию певческих способностей учащихся, мотивации к творчеству, обеспечение эмоционального благополучия ребенка, а также приобщение к культуре хорового пения. </a:t>
            </a:r>
          </a:p>
          <a:p>
            <a:pPr algn="ctr"/>
            <a:r>
              <a:rPr lang="ru-RU" sz="2200" dirty="0" smtClean="0">
                <a:latin typeface="Georgia" panose="02040502050405020303" pitchFamily="18" charset="0"/>
              </a:rPr>
              <a:t>Занятия по данной программе позволяют достигать высоких результатов </a:t>
            </a:r>
            <a:r>
              <a:rPr lang="ru-RU" sz="2200" dirty="0" smtClean="0">
                <a:latin typeface="Georgia" panose="02040502050405020303" pitchFamily="18" charset="0"/>
              </a:rPr>
              <a:t>обучения.</a:t>
            </a:r>
            <a:endParaRPr lang="ru-RU" sz="2200" dirty="0">
              <a:latin typeface="Georgia" panose="02040502050405020303" pitchFamily="18" charset="0"/>
            </a:endParaRPr>
          </a:p>
        </p:txBody>
      </p:sp>
      <p:pic>
        <p:nvPicPr>
          <p:cNvPr id="11" name="Рисунок 10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0" b="990"/>
          <a:stretch>
            <a:fillRect/>
          </a:stretch>
        </p:blipFill>
        <p:spPr>
          <a:xfrm>
            <a:off x="5370990" y="827627"/>
            <a:ext cx="6563444" cy="51825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9552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CA4E2"/>
          </a:solidFill>
          <a:ln>
            <a:solidFill>
              <a:srgbClr val="EBDA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algn="just" defTabSz="869950">
              <a:tabLst>
                <a:tab pos="11212513" algn="l"/>
              </a:tabLst>
            </a:pPr>
            <a:r>
              <a:rPr lang="ru-RU" sz="2800" dirty="0" smtClean="0">
                <a:solidFill>
                  <a:schemeClr val="tx1"/>
                </a:solidFill>
                <a:latin typeface="Georgia" panose="02040502050405020303" pitchFamily="18" charset="0"/>
              </a:rPr>
              <a:t>                </a:t>
            </a:r>
            <a:endParaRPr lang="ru-RU" sz="28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336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  <a:t>2021-2022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21348" y="840611"/>
            <a:ext cx="4689921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Georgia" panose="02040502050405020303" pitchFamily="18" charset="0"/>
            </a:endParaRPr>
          </a:p>
          <a:p>
            <a:r>
              <a:rPr lang="ru-RU" sz="28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Диплом лауреата I </a:t>
            </a:r>
            <a:r>
              <a:rPr lang="ru-RU" sz="2800" dirty="0" smtClean="0">
                <a:latin typeface="Georgia" panose="02040502050405020303" pitchFamily="18" charset="0"/>
              </a:rPr>
              <a:t>степени Международного конкурса-фестиваля детского и юношеского творчества </a:t>
            </a:r>
            <a:r>
              <a:rPr lang="ru-RU" sz="28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«Московский Контрудар»</a:t>
            </a:r>
          </a:p>
          <a:p>
            <a:endParaRPr lang="ru-RU" sz="2400" dirty="0">
              <a:latin typeface="Georgia" panose="02040502050405020303" pitchFamily="18" charset="0"/>
            </a:endParaRPr>
          </a:p>
          <a:p>
            <a:endParaRPr lang="ru-RU" dirty="0" smtClean="0">
              <a:latin typeface="Georgia" panose="02040502050405020303" pitchFamily="18" charset="0"/>
            </a:endParaRPr>
          </a:p>
          <a:p>
            <a:r>
              <a:rPr lang="ru-RU" dirty="0" smtClean="0">
                <a:latin typeface="Georgia" panose="02040502050405020303" pitchFamily="18" charset="0"/>
              </a:rPr>
              <a:t> </a:t>
            </a:r>
            <a:r>
              <a:rPr lang="ru-RU" sz="28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Благодарность</a:t>
            </a:r>
            <a:r>
              <a:rPr lang="ru-RU" sz="2800" dirty="0" smtClean="0">
                <a:latin typeface="Georgia" panose="02040502050405020303" pitchFamily="18" charset="0"/>
              </a:rPr>
              <a:t> Всероссийского конкурса-фестиваля фортепианного искусства </a:t>
            </a:r>
            <a:r>
              <a:rPr lang="ru-RU" sz="28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«</a:t>
            </a:r>
            <a:r>
              <a:rPr lang="ru-RU" sz="28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Facile</a:t>
            </a:r>
            <a:r>
              <a:rPr lang="ru-RU" sz="28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Dita</a:t>
            </a:r>
            <a:r>
              <a:rPr lang="ru-RU" sz="28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»</a:t>
            </a:r>
          </a:p>
          <a:p>
            <a:endParaRPr lang="ru-RU" sz="28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7155" y="793716"/>
            <a:ext cx="2926645" cy="41348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811" y="2336543"/>
            <a:ext cx="2983699" cy="42576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99770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CA4E2"/>
          </a:solidFill>
          <a:ln>
            <a:solidFill>
              <a:srgbClr val="EBDA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algn="just" defTabSz="869950">
              <a:tabLst>
                <a:tab pos="11212513" algn="l"/>
              </a:tabLst>
            </a:pPr>
            <a:r>
              <a:rPr lang="ru-RU" sz="2800" dirty="0" smtClean="0">
                <a:solidFill>
                  <a:schemeClr val="tx1"/>
                </a:solidFill>
                <a:latin typeface="Georgia" panose="02040502050405020303" pitchFamily="18" charset="0"/>
              </a:rPr>
              <a:t>                </a:t>
            </a:r>
            <a:endParaRPr lang="ru-RU" sz="28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336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2022-2023</a:t>
            </a:r>
            <a:endParaRPr lang="ru-RU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4029" y="808717"/>
            <a:ext cx="491663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Georgia" panose="02040502050405020303" pitchFamily="18" charset="0"/>
            </a:endParaRPr>
          </a:p>
          <a:p>
            <a:r>
              <a:rPr lang="ru-RU" sz="28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Гран-при </a:t>
            </a:r>
            <a:r>
              <a:rPr lang="ru-RU" sz="2800" dirty="0" smtClean="0">
                <a:latin typeface="Georgia" panose="02040502050405020303" pitchFamily="18" charset="0"/>
              </a:rPr>
              <a:t>Международного конкурса-фестиваля детского и юношеского творчества </a:t>
            </a:r>
            <a:r>
              <a:rPr lang="ru-RU" sz="28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«Великая Победа».</a:t>
            </a:r>
            <a:endParaRPr lang="ru-RU" sz="2400" b="1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ru-RU" dirty="0" smtClean="0">
              <a:latin typeface="Georgia" panose="02040502050405020303" pitchFamily="18" charset="0"/>
            </a:endParaRPr>
          </a:p>
          <a:p>
            <a:endParaRPr lang="ru-RU" dirty="0" smtClean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  <a:p>
            <a:r>
              <a:rPr lang="ru-RU" dirty="0" smtClean="0">
                <a:latin typeface="Georgia" panose="02040502050405020303" pitchFamily="18" charset="0"/>
              </a:rPr>
              <a:t> </a:t>
            </a:r>
            <a:r>
              <a:rPr lang="ru-RU" sz="28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Диплом лауреатов II</a:t>
            </a:r>
            <a:r>
              <a:rPr lang="ru-RU" sz="2800" dirty="0" smtClean="0">
                <a:latin typeface="Georgia" panose="02040502050405020303" pitchFamily="18" charset="0"/>
              </a:rPr>
              <a:t> степени городского конкурса юных музыкантов </a:t>
            </a:r>
            <a:r>
              <a:rPr lang="ru-RU" sz="28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«Золотой ключик»</a:t>
            </a:r>
            <a:endParaRPr lang="ru-RU" b="1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ru-RU" b="1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289" y="275248"/>
            <a:ext cx="3336375" cy="46534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043" y="1572514"/>
            <a:ext cx="3483594" cy="4911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9910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CA4E2"/>
          </a:solidFill>
          <a:ln>
            <a:solidFill>
              <a:srgbClr val="EBDA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algn="just" defTabSz="869950">
              <a:tabLst>
                <a:tab pos="11212513" algn="l"/>
              </a:tabLst>
            </a:pPr>
            <a:r>
              <a:rPr lang="ru-RU" sz="2800" dirty="0" smtClean="0">
                <a:solidFill>
                  <a:schemeClr val="tx1"/>
                </a:solidFill>
                <a:latin typeface="Georgia" panose="02040502050405020303" pitchFamily="18" charset="0"/>
              </a:rPr>
              <a:t>                </a:t>
            </a:r>
            <a:endParaRPr lang="ru-RU" sz="28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336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2023-2024</a:t>
            </a:r>
            <a:endParaRPr lang="ru-RU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4029" y="808717"/>
            <a:ext cx="4916634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Georgia" panose="02040502050405020303" pitchFamily="18" charset="0"/>
            </a:endParaRPr>
          </a:p>
          <a:p>
            <a:r>
              <a:rPr lang="ru-RU" sz="28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Диплом лауреата I степени </a:t>
            </a:r>
          </a:p>
          <a:p>
            <a:r>
              <a:rPr lang="ru-RU" sz="2800" dirty="0" smtClean="0">
                <a:latin typeface="Georgia" panose="02040502050405020303" pitchFamily="18" charset="0"/>
              </a:rPr>
              <a:t>IV Межрегионального конкурса-фестиваля </a:t>
            </a:r>
            <a:r>
              <a:rPr lang="ru-RU" sz="28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«Волжские хоровые ассамблеи им. Б.К. Плеханова»</a:t>
            </a:r>
            <a:endParaRPr lang="ru-RU" b="1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  <a:p>
            <a:r>
              <a:rPr lang="ru-RU" dirty="0" smtClean="0">
                <a:latin typeface="Georgia" panose="02040502050405020303" pitchFamily="18" charset="0"/>
              </a:rPr>
              <a:t> </a:t>
            </a:r>
          </a:p>
          <a:p>
            <a:r>
              <a:rPr lang="ru-RU" sz="28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Гран-при</a:t>
            </a:r>
            <a:r>
              <a:rPr lang="ru-RU" sz="2800" dirty="0" smtClean="0">
                <a:latin typeface="Georgia" panose="02040502050405020303" pitchFamily="18" charset="0"/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latin typeface="Georgia" panose="02040502050405020303" pitchFamily="18" charset="0"/>
              </a:rPr>
              <a:t>II </a:t>
            </a:r>
            <a:r>
              <a:rPr lang="ru-RU" sz="2800" dirty="0" smtClean="0">
                <a:latin typeface="Georgia" panose="02040502050405020303" pitchFamily="18" charset="0"/>
              </a:rPr>
              <a:t>Регионального хорового фестиваля </a:t>
            </a:r>
            <a:r>
              <a:rPr lang="ru-RU" sz="28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«Волгоград хоровой – 2024»</a:t>
            </a:r>
            <a:endParaRPr lang="ru-RU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664" y="177553"/>
            <a:ext cx="3542860" cy="52244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09"/>
          <a:stretch/>
        </p:blipFill>
        <p:spPr>
          <a:xfrm>
            <a:off x="5273323" y="1654397"/>
            <a:ext cx="3473008" cy="4918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9596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CA4E2"/>
          </a:solidFill>
          <a:ln>
            <a:solidFill>
              <a:srgbClr val="EBDA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algn="just" defTabSz="869950">
              <a:tabLst>
                <a:tab pos="11212513" algn="l"/>
              </a:tabLst>
            </a:pPr>
            <a:r>
              <a:rPr lang="ru-RU" sz="2800" dirty="0" smtClean="0">
                <a:solidFill>
                  <a:schemeClr val="tx1"/>
                </a:solidFill>
                <a:latin typeface="Georgia" panose="02040502050405020303" pitchFamily="18" charset="0"/>
              </a:rPr>
              <a:t>                </a:t>
            </a:r>
            <a:endParaRPr lang="ru-RU" sz="28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336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2023-2024</a:t>
            </a:r>
            <a:endParaRPr lang="ru-RU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4029" y="808717"/>
            <a:ext cx="4916634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Georgia" panose="02040502050405020303" pitchFamily="18" charset="0"/>
            </a:endParaRPr>
          </a:p>
          <a:p>
            <a:r>
              <a:rPr lang="ru-RU" sz="28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Гран-при </a:t>
            </a:r>
            <a:r>
              <a:rPr lang="ru-RU" sz="2800" dirty="0" smtClean="0">
                <a:latin typeface="Georgia" panose="02040502050405020303" pitchFamily="18" charset="0"/>
              </a:rPr>
              <a:t>Международного конкурса-фестиваля детского и юношеского творчества </a:t>
            </a:r>
            <a:r>
              <a:rPr lang="ru-RU" sz="28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«Победа Отчизны» </a:t>
            </a:r>
          </a:p>
          <a:p>
            <a:endParaRPr lang="ru-RU" sz="2800" dirty="0">
              <a:latin typeface="Georgia" panose="02040502050405020303" pitchFamily="18" charset="0"/>
            </a:endParaRPr>
          </a:p>
          <a:p>
            <a:r>
              <a:rPr lang="ru-RU" sz="26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Лауреат III степени </a:t>
            </a:r>
          </a:p>
          <a:p>
            <a:r>
              <a:rPr lang="ru-RU" sz="2600" dirty="0" smtClean="0">
                <a:latin typeface="Georgia" panose="02040502050405020303" pitchFamily="18" charset="0"/>
              </a:rPr>
              <a:t>IV Международного </a:t>
            </a:r>
          </a:p>
          <a:p>
            <a:r>
              <a:rPr lang="ru-RU" sz="2600" dirty="0" smtClean="0">
                <a:latin typeface="Georgia" panose="02040502050405020303" pitchFamily="18" charset="0"/>
              </a:rPr>
              <a:t>конкурса-фестиваля </a:t>
            </a:r>
          </a:p>
          <a:p>
            <a:r>
              <a:rPr lang="ru-RU" sz="2600" dirty="0" smtClean="0">
                <a:latin typeface="Georgia" panose="02040502050405020303" pitchFamily="18" charset="0"/>
              </a:rPr>
              <a:t>детского и юношеского музыкального творчества </a:t>
            </a:r>
            <a:r>
              <a:rPr lang="ru-RU" sz="26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«Зимние фантазии».</a:t>
            </a:r>
            <a:endParaRPr lang="ru-RU" sz="26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3005" y="4482399"/>
            <a:ext cx="3676025" cy="21378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9759" y="1373809"/>
            <a:ext cx="2506728" cy="35572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025" y="4390582"/>
            <a:ext cx="2016578" cy="22127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020" y="164240"/>
            <a:ext cx="2936951" cy="4153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8022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CA4E2"/>
          </a:solidFill>
          <a:ln>
            <a:solidFill>
              <a:srgbClr val="EBDA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6700" lvl="0"/>
            <a:r>
              <a:rPr lang="ru-RU" sz="28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Лауреат </a:t>
            </a:r>
            <a:r>
              <a:rPr lang="en-US" sz="28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I</a:t>
            </a:r>
            <a:r>
              <a:rPr lang="ru-RU" sz="28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степени </a:t>
            </a:r>
          </a:p>
          <a:p>
            <a:pPr marL="266700" lvl="0"/>
            <a:r>
              <a:rPr lang="ru-RU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Открытого городского </a:t>
            </a:r>
          </a:p>
          <a:p>
            <a:pPr marL="266700" lvl="0"/>
            <a:r>
              <a:rPr lang="ru-RU" sz="28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конкурса юных </a:t>
            </a:r>
          </a:p>
          <a:p>
            <a:pPr marL="266700" lvl="0"/>
            <a:r>
              <a:rPr lang="ru-RU" sz="28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вокалистов </a:t>
            </a:r>
          </a:p>
          <a:p>
            <a:pPr marL="266700" lvl="0"/>
            <a:r>
              <a:rPr lang="ru-RU" sz="2800" dirty="0">
                <a:solidFill>
                  <a:prstClr val="black"/>
                </a:solidFill>
                <a:latin typeface="Georgia" panose="02040502050405020303" pitchFamily="18" charset="0"/>
              </a:rPr>
              <a:t>с</a:t>
            </a:r>
            <a:r>
              <a:rPr lang="ru-RU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реди </a:t>
            </a:r>
            <a:r>
              <a:rPr lang="ru-RU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обучающихся ДМШ,</a:t>
            </a:r>
          </a:p>
          <a:p>
            <a:pPr marL="266700" lvl="0"/>
            <a:r>
              <a:rPr lang="ru-RU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ДШИ, воспитанников </a:t>
            </a:r>
          </a:p>
          <a:p>
            <a:pPr marL="266700" lvl="0"/>
            <a:r>
              <a:rPr lang="ru-RU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учреждений дошкольного</a:t>
            </a:r>
          </a:p>
          <a:p>
            <a:pPr marL="266700" lvl="0"/>
            <a:r>
              <a:rPr lang="ru-RU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образования г. Волгограда</a:t>
            </a:r>
            <a:endParaRPr lang="ru-RU" sz="28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336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2023-2024</a:t>
            </a:r>
            <a:endParaRPr lang="ru-RU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708" y="1477448"/>
            <a:ext cx="3553377" cy="51015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3" t="906"/>
          <a:stretch/>
        </p:blipFill>
        <p:spPr>
          <a:xfrm>
            <a:off x="9173975" y="351125"/>
            <a:ext cx="2709134" cy="3884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15060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272182" cy="6858000"/>
          </a:xfrm>
          <a:prstGeom prst="rect">
            <a:avLst/>
          </a:prstGeom>
          <a:solidFill>
            <a:srgbClr val="7CA4E2"/>
          </a:solidFill>
          <a:ln>
            <a:solidFill>
              <a:srgbClr val="EBDA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algn="just" defTabSz="869950">
              <a:tabLst>
                <a:tab pos="11212513" algn="l"/>
              </a:tabLst>
            </a:pPr>
            <a:r>
              <a:rPr lang="ru-RU" sz="2800" dirty="0" smtClean="0">
                <a:solidFill>
                  <a:schemeClr val="tx1"/>
                </a:solidFill>
                <a:latin typeface="Georgia" panose="02040502050405020303" pitchFamily="18" charset="0"/>
              </a:rPr>
              <a:t>                </a:t>
            </a:r>
            <a:endParaRPr lang="ru-RU" sz="28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336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2024-2025</a:t>
            </a:r>
            <a:endParaRPr lang="ru-RU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1809" y="1091810"/>
            <a:ext cx="415289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Диплом лауреата I степени </a:t>
            </a:r>
            <a:r>
              <a:rPr lang="ru-RU" dirty="0" smtClean="0">
                <a:latin typeface="Georgia" panose="02040502050405020303" pitchFamily="18" charset="0"/>
              </a:rPr>
              <a:t>Открытого городского конкурса хоровых и вокальных коллективов </a:t>
            </a:r>
            <a:r>
              <a:rPr lang="ru-RU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«Надежда – мой компас земной», </a:t>
            </a:r>
            <a:r>
              <a:rPr lang="ru-RU" dirty="0" smtClean="0">
                <a:latin typeface="Georgia" panose="02040502050405020303" pitchFamily="18" charset="0"/>
              </a:rPr>
              <a:t>посвящённого 95-летию со дня </a:t>
            </a:r>
            <a:r>
              <a:rPr lang="ru-RU" dirty="0" smtClean="0">
                <a:latin typeface="Georgia" panose="02040502050405020303" pitchFamily="18" charset="0"/>
              </a:rPr>
              <a:t>рождения </a:t>
            </a:r>
            <a:r>
              <a:rPr lang="ru-RU" dirty="0" smtClean="0">
                <a:latin typeface="Georgia" panose="02040502050405020303" pitchFamily="18" charset="0"/>
              </a:rPr>
              <a:t>Героя Социалистического Труда, народной артистки СССР, почетного гражданина Волгограда </a:t>
            </a:r>
            <a:r>
              <a:rPr lang="ru-RU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Александры Николаевны </a:t>
            </a:r>
            <a:r>
              <a:rPr lang="ru-RU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Пахмутовой</a:t>
            </a:r>
            <a:r>
              <a:rPr lang="ru-RU" dirty="0" smtClean="0">
                <a:latin typeface="Georgia" panose="02040502050405020303" pitchFamily="18" charset="0"/>
              </a:rPr>
              <a:t>, среди учащихся образовательных учреждений Волгограда</a:t>
            </a:r>
          </a:p>
          <a:p>
            <a:endParaRPr lang="ru-RU" dirty="0">
              <a:latin typeface="Georgia" panose="02040502050405020303" pitchFamily="18" charset="0"/>
            </a:endParaRPr>
          </a:p>
          <a:p>
            <a:r>
              <a:rPr lang="ru-RU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Гран-при</a:t>
            </a:r>
          </a:p>
          <a:p>
            <a:r>
              <a:rPr lang="ru-RU" dirty="0" smtClean="0">
                <a:latin typeface="Georgia" panose="02040502050405020303" pitchFamily="18" charset="0"/>
              </a:rPr>
              <a:t>Международного конкурса-фестиваля детского и юношеского творчества </a:t>
            </a:r>
            <a:r>
              <a:rPr lang="ru-RU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«Солнечный круг»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59305" y="3540898"/>
            <a:ext cx="40996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Georgia" panose="02040502050405020303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5306" y="257453"/>
            <a:ext cx="2673770" cy="3950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165" y="1198486"/>
            <a:ext cx="3679236" cy="24324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523" y="3445070"/>
            <a:ext cx="2328221" cy="32784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64"/>
          <a:stretch/>
        </p:blipFill>
        <p:spPr>
          <a:xfrm>
            <a:off x="7990668" y="4465468"/>
            <a:ext cx="4072089" cy="2129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5808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272182" cy="6858000"/>
          </a:xfrm>
          <a:prstGeom prst="rect">
            <a:avLst/>
          </a:prstGeom>
          <a:solidFill>
            <a:srgbClr val="7CA4E2"/>
          </a:solidFill>
          <a:ln>
            <a:solidFill>
              <a:srgbClr val="EBDA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algn="just" defTabSz="869950">
              <a:tabLst>
                <a:tab pos="11212513" algn="l"/>
              </a:tabLst>
            </a:pPr>
            <a:r>
              <a:rPr lang="ru-RU" sz="2800" dirty="0" smtClean="0">
                <a:solidFill>
                  <a:schemeClr val="tx1"/>
                </a:solidFill>
                <a:latin typeface="Georgia" panose="02040502050405020303" pitchFamily="18" charset="0"/>
              </a:rPr>
              <a:t>                </a:t>
            </a:r>
            <a:endParaRPr lang="ru-RU" sz="28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336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Участие в профессиональных конкурсах</a:t>
            </a:r>
            <a:endParaRPr lang="ru-RU" sz="36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4715" y="1463406"/>
            <a:ext cx="11388197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Благодарственное письмо </a:t>
            </a:r>
          </a:p>
          <a:p>
            <a:r>
              <a:rPr lang="ru-RU" dirty="0" smtClean="0">
                <a:latin typeface="Georgia" panose="02040502050405020303" pitchFamily="18" charset="0"/>
              </a:rPr>
              <a:t>Международного конкурса </a:t>
            </a:r>
          </a:p>
          <a:p>
            <a:r>
              <a:rPr lang="ru-RU" dirty="0" smtClean="0">
                <a:latin typeface="Georgia" panose="02040502050405020303" pitchFamily="18" charset="0"/>
              </a:rPr>
              <a:t>инструментального исполнительства 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«Музыкальный рассвет»</a:t>
            </a:r>
            <a:endParaRPr lang="ru-RU" b="1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ru-RU" b="1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ru-RU" dirty="0" smtClean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  <a:p>
            <a:endParaRPr lang="ru-RU" dirty="0" smtClean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  <a:p>
            <a:endParaRPr lang="ru-RU" dirty="0" smtClean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  <a:p>
            <a:endParaRPr lang="ru-RU" dirty="0" smtClean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  <a:p>
            <a:r>
              <a:rPr lang="ru-RU" dirty="0" smtClean="0">
                <a:latin typeface="Georgia" panose="02040502050405020303" pitchFamily="18" charset="0"/>
              </a:rPr>
              <a:t>                                                                                                                                </a:t>
            </a:r>
          </a:p>
          <a:p>
            <a:r>
              <a:rPr lang="ru-RU" dirty="0" smtClean="0">
                <a:latin typeface="Georgia" panose="02040502050405020303" pitchFamily="18" charset="0"/>
              </a:rPr>
              <a:t>                                                                                                                                                         </a:t>
            </a:r>
            <a:r>
              <a:rPr lang="ru-RU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Диплом лауреата I </a:t>
            </a:r>
          </a:p>
          <a:p>
            <a: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                                                                                                                                                         степени </a:t>
            </a:r>
          </a:p>
          <a:p>
            <a:r>
              <a:rPr lang="ru-RU" dirty="0" smtClean="0">
                <a:latin typeface="Georgia" panose="02040502050405020303" pitchFamily="18" charset="0"/>
              </a:rPr>
              <a:t>                                                                                                                                              Межрегионального фестиваля</a:t>
            </a:r>
          </a:p>
          <a:p>
            <a:r>
              <a:rPr lang="ru-RU" dirty="0" smtClean="0">
                <a:latin typeface="Georgia" panose="02040502050405020303" pitchFamily="18" charset="0"/>
              </a:rPr>
              <a:t>                                                                                                                                                </a:t>
            </a:r>
            <a:r>
              <a:rPr lang="ru-RU" dirty="0" smtClean="0">
                <a:solidFill>
                  <a:schemeClr val="bg1"/>
                </a:solidFill>
                <a:latin typeface="Georgia" panose="02040502050405020303" pitchFamily="18" charset="0"/>
              </a:rPr>
              <a:t>исполнительского мастерства</a:t>
            </a:r>
          </a:p>
          <a:p>
            <a:r>
              <a:rPr lang="ru-RU" dirty="0" smtClean="0">
                <a:solidFill>
                  <a:schemeClr val="bg1"/>
                </a:solidFill>
                <a:latin typeface="Georgia" panose="02040502050405020303" pitchFamily="18" charset="0"/>
              </a:rPr>
              <a:t>                                                                                                                                             преподавателей </a:t>
            </a:r>
            <a:r>
              <a:rPr lang="ru-RU" dirty="0" smtClean="0">
                <a:latin typeface="Georgia" panose="02040502050405020303" pitchFamily="18" charset="0"/>
              </a:rPr>
              <a:t>ДМШ и ДШИ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59305" y="3540898"/>
            <a:ext cx="40996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Georgia" panose="02040502050405020303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0738" y="1204550"/>
            <a:ext cx="2747248" cy="38365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764853"/>
            <a:ext cx="2554597" cy="36251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3122" y="1401262"/>
            <a:ext cx="3348409" cy="49320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915346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272182" cy="6858000"/>
          </a:xfrm>
          <a:prstGeom prst="rect">
            <a:avLst/>
          </a:prstGeom>
          <a:solidFill>
            <a:srgbClr val="7CA4E2"/>
          </a:solidFill>
          <a:ln>
            <a:solidFill>
              <a:srgbClr val="EBDA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algn="just" defTabSz="869950">
              <a:tabLst>
                <a:tab pos="11212513" algn="l"/>
              </a:tabLst>
            </a:pPr>
            <a:r>
              <a:rPr lang="ru-RU" sz="2800" dirty="0" smtClean="0">
                <a:solidFill>
                  <a:schemeClr val="tx1"/>
                </a:solidFill>
                <a:latin typeface="Georgia" panose="02040502050405020303" pitchFamily="18" charset="0"/>
              </a:rPr>
              <a:t>                </a:t>
            </a:r>
            <a:endParaRPr lang="ru-RU" sz="28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336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Участие в профессиональных конкурсах</a:t>
            </a:r>
            <a:endParaRPr lang="ru-RU" sz="36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4715" y="1463406"/>
            <a:ext cx="1138819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Georgia" panose="02040502050405020303" pitchFamily="18" charset="0"/>
            </a:endParaRPr>
          </a:p>
          <a:p>
            <a:endParaRPr lang="ru-RU" dirty="0" smtClean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  <a:p>
            <a:r>
              <a:rPr lang="ru-RU" dirty="0" smtClean="0">
                <a:latin typeface="Georgia" panose="02040502050405020303" pitchFamily="18" charset="0"/>
              </a:rPr>
              <a:t>                                                                                                                                </a:t>
            </a:r>
          </a:p>
          <a:p>
            <a:r>
              <a:rPr lang="ru-RU" dirty="0" smtClean="0">
                <a:latin typeface="Georgia" panose="02040502050405020303" pitchFamily="18" charset="0"/>
              </a:rPr>
              <a:t> 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59305" y="3540898"/>
            <a:ext cx="40996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Georgia" panose="02040502050405020303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71" y="1259532"/>
            <a:ext cx="3348409" cy="49320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071" y="4139458"/>
            <a:ext cx="2966884" cy="25805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927" y="4139458"/>
            <a:ext cx="3738146" cy="24823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97" r="11324"/>
          <a:stretch/>
        </p:blipFill>
        <p:spPr>
          <a:xfrm>
            <a:off x="8217310" y="1203999"/>
            <a:ext cx="3608438" cy="27623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927" y="1285949"/>
            <a:ext cx="3730960" cy="24775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7737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272182" cy="6858000"/>
          </a:xfrm>
          <a:prstGeom prst="rect">
            <a:avLst/>
          </a:prstGeom>
          <a:solidFill>
            <a:srgbClr val="7CA4E2"/>
          </a:solidFill>
          <a:ln>
            <a:solidFill>
              <a:srgbClr val="EBDA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algn="just" defTabSz="869950">
              <a:tabLst>
                <a:tab pos="11212513" algn="l"/>
              </a:tabLst>
            </a:pPr>
            <a:r>
              <a:rPr lang="ru-RU" sz="2800" dirty="0" smtClean="0">
                <a:solidFill>
                  <a:schemeClr val="tx1"/>
                </a:solidFill>
                <a:latin typeface="Georgia" panose="02040502050405020303" pitchFamily="18" charset="0"/>
              </a:rPr>
              <a:t>                </a:t>
            </a:r>
            <a:endParaRPr lang="ru-RU" sz="28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310717"/>
            <a:ext cx="10489707" cy="647182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endParaRPr lang="ru-RU" sz="3600" b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4715" y="1463406"/>
            <a:ext cx="1138819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Georgia" panose="02040502050405020303" pitchFamily="18" charset="0"/>
            </a:endParaRPr>
          </a:p>
          <a:p>
            <a:endParaRPr lang="ru-RU" dirty="0" smtClean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  <a:p>
            <a:endParaRPr lang="ru-RU" dirty="0" smtClean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  <a:p>
            <a:endParaRPr lang="ru-RU" dirty="0" smtClean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  <a:p>
            <a:endParaRPr lang="ru-RU" dirty="0" smtClean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  <a:p>
            <a:r>
              <a:rPr lang="ru-RU" dirty="0" smtClean="0">
                <a:latin typeface="Georgia" panose="02040502050405020303" pitchFamily="18" charset="0"/>
              </a:rPr>
              <a:t>                                                                                                                                </a:t>
            </a:r>
          </a:p>
          <a:p>
            <a:r>
              <a:rPr lang="ru-RU" dirty="0">
                <a:latin typeface="Georgia" panose="02040502050405020303" pitchFamily="18" charset="0"/>
              </a:rPr>
              <a:t> </a:t>
            </a:r>
            <a:r>
              <a:rPr lang="ru-RU" dirty="0" smtClean="0">
                <a:latin typeface="Georgia" panose="02040502050405020303" pitchFamily="18" charset="0"/>
              </a:rPr>
              <a:t>                                                                                                                                                  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59305" y="3540898"/>
            <a:ext cx="40996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Georgia" panose="02040502050405020303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92" y="404008"/>
            <a:ext cx="4385555" cy="61890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409" y="404008"/>
            <a:ext cx="6113982" cy="611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50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272182" cy="6858000"/>
          </a:xfrm>
          <a:prstGeom prst="rect">
            <a:avLst/>
          </a:prstGeom>
          <a:solidFill>
            <a:srgbClr val="7CA4E2"/>
          </a:solidFill>
          <a:ln>
            <a:solidFill>
              <a:srgbClr val="EBDA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algn="just" defTabSz="869950">
              <a:tabLst>
                <a:tab pos="11212513" algn="l"/>
              </a:tabLst>
            </a:pPr>
            <a:r>
              <a:rPr lang="ru-RU" sz="2800" dirty="0" smtClean="0">
                <a:solidFill>
                  <a:schemeClr val="tx1"/>
                </a:solidFill>
                <a:latin typeface="Georgia" panose="02040502050405020303" pitchFamily="18" charset="0"/>
              </a:rPr>
              <a:t>                </a:t>
            </a:r>
            <a:endParaRPr lang="ru-RU" sz="28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4715" y="1463406"/>
            <a:ext cx="1138819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Georgia" panose="02040502050405020303" pitchFamily="18" charset="0"/>
            </a:endParaRPr>
          </a:p>
          <a:p>
            <a:endParaRPr lang="ru-RU" dirty="0" smtClean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  <a:p>
            <a:endParaRPr lang="ru-RU" dirty="0" smtClean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  <a:p>
            <a:endParaRPr lang="ru-RU" dirty="0" smtClean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  <a:p>
            <a:endParaRPr lang="ru-RU" dirty="0" smtClean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  <a:p>
            <a:r>
              <a:rPr lang="ru-RU" dirty="0" smtClean="0">
                <a:latin typeface="Georgia" panose="02040502050405020303" pitchFamily="18" charset="0"/>
              </a:rPr>
              <a:t>                                                                                                                                </a:t>
            </a:r>
          </a:p>
          <a:p>
            <a:r>
              <a:rPr lang="ru-RU" dirty="0">
                <a:latin typeface="Georgia" panose="02040502050405020303" pitchFamily="18" charset="0"/>
              </a:rPr>
              <a:t> </a:t>
            </a:r>
            <a:r>
              <a:rPr lang="ru-RU" dirty="0" smtClean="0">
                <a:latin typeface="Georgia" panose="02040502050405020303" pitchFamily="18" charset="0"/>
              </a:rPr>
              <a:t>                                                                                                                                                  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59305" y="3540898"/>
            <a:ext cx="40996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Georgia" panose="02040502050405020303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914" y="123439"/>
            <a:ext cx="2869442" cy="4018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13" y="196462"/>
            <a:ext cx="2648998" cy="3671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664" y="123439"/>
            <a:ext cx="3044299" cy="43093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14"/>
          <a:stretch/>
        </p:blipFill>
        <p:spPr>
          <a:xfrm>
            <a:off x="5270947" y="3498346"/>
            <a:ext cx="2628874" cy="32452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72" b="20169"/>
          <a:stretch/>
        </p:blipFill>
        <p:spPr>
          <a:xfrm>
            <a:off x="391380" y="3722252"/>
            <a:ext cx="3694483" cy="30213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7350" y="3921551"/>
            <a:ext cx="3035264" cy="28413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8625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CA4E2"/>
          </a:solidFill>
          <a:ln>
            <a:solidFill>
              <a:srgbClr val="EBDA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0548" y="408294"/>
            <a:ext cx="3561145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Georgia" panose="02040502050405020303" pitchFamily="18" charset="0"/>
              </a:rPr>
              <a:t>На базе Государственного бюджетного учреждения культуры Волгоградский государственный театр </a:t>
            </a:r>
            <a:r>
              <a:rPr lang="ru-RU" sz="22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«Царицынская опера» </a:t>
            </a:r>
            <a:r>
              <a:rPr lang="ru-RU" sz="2200" dirty="0" smtClean="0">
                <a:latin typeface="Georgia" panose="02040502050405020303" pitchFamily="18" charset="0"/>
              </a:rPr>
              <a:t>создана детская хоровая капелла, её основой стали учащиеся объединения </a:t>
            </a:r>
            <a:r>
              <a:rPr lang="ru-RU" sz="22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«Квинта»</a:t>
            </a:r>
            <a:r>
              <a:rPr lang="ru-RU" sz="2200" b="1" dirty="0" smtClean="0">
                <a:latin typeface="Georgia" panose="02040502050405020303" pitchFamily="18" charset="0"/>
              </a:rPr>
              <a:t>, </a:t>
            </a:r>
          </a:p>
          <a:p>
            <a:r>
              <a:rPr lang="ru-RU" sz="2200" dirty="0" smtClean="0">
                <a:latin typeface="Georgia" panose="02040502050405020303" pitchFamily="18" charset="0"/>
              </a:rPr>
              <a:t>а </a:t>
            </a:r>
            <a:r>
              <a:rPr lang="ru-RU" sz="22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Анастасия Леонтьевна Возба </a:t>
            </a:r>
            <a:r>
              <a:rPr lang="ru-RU" sz="2200" dirty="0" smtClean="0">
                <a:latin typeface="Georgia" panose="02040502050405020303" pitchFamily="18" charset="0"/>
              </a:rPr>
              <a:t>получила приглашение работать хормейстером и принимать участие в спектаклях и концертных программах оперного театра.</a:t>
            </a:r>
            <a:endParaRPr lang="ru-RU" sz="2200" dirty="0">
              <a:latin typeface="Georgia" panose="02040502050405020303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267" y="560438"/>
            <a:ext cx="4454138" cy="29361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253" y="3849686"/>
            <a:ext cx="3984335" cy="26551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144" y="624600"/>
            <a:ext cx="2998091" cy="57439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2788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solidFill>
            <a:srgbClr val="7CA4E2"/>
          </a:solidFill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111613" y="399351"/>
            <a:ext cx="3893574" cy="5690252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>
                <a:solidFill>
                  <a:schemeClr val="bg1"/>
                </a:solidFill>
                <a:latin typeface="Georgia" panose="02040502050405020303" pitchFamily="18" charset="0"/>
              </a:rPr>
              <a:t>Успешное развитие музыкальных способностей не только обогащает личность ребенка, но и способствует формированию более глубокой и разнообразной музыкальной культуры в обществе.</a:t>
            </a:r>
            <a:br>
              <a:rPr lang="ru-RU" sz="31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ru-RU" sz="4000" dirty="0">
                <a:solidFill>
                  <a:schemeClr val="accent1">
                    <a:lumMod val="20000"/>
                    <a:lumOff val="80000"/>
                  </a:schemeClr>
                </a:solidFill>
                <a:latin typeface="Georgia" panose="02040502050405020303" pitchFamily="18" charset="0"/>
              </a:rPr>
              <a:t/>
            </a:r>
            <a:br>
              <a:rPr lang="ru-RU" sz="4000" dirty="0">
                <a:solidFill>
                  <a:schemeClr val="accent1">
                    <a:lumMod val="20000"/>
                    <a:lumOff val="80000"/>
                  </a:schemeClr>
                </a:solidFill>
                <a:latin typeface="Georgia" panose="02040502050405020303" pitchFamily="18" charset="0"/>
              </a:rPr>
            </a:br>
            <a:r>
              <a:rPr lang="ru-RU" sz="4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Georgia" panose="02040502050405020303" pitchFamily="18" charset="0"/>
              </a:rPr>
              <a:t/>
            </a:r>
            <a:br>
              <a:rPr lang="ru-RU" sz="4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Georgia" panose="02040502050405020303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         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45" t="10678" r="18889" b="18131"/>
          <a:stretch/>
        </p:blipFill>
        <p:spPr>
          <a:xfrm>
            <a:off x="3944764" y="1000906"/>
            <a:ext cx="3803055" cy="5268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1004">
            <a:off x="9066448" y="5471408"/>
            <a:ext cx="2550644" cy="673087"/>
          </a:xfrm>
          <a:prstGeom prst="rect">
            <a:avLst/>
          </a:prstGeom>
          <a:solidFill>
            <a:srgbClr val="4B75C1"/>
          </a:solidFill>
        </p:spPr>
      </p:pic>
    </p:spTree>
    <p:extLst>
      <p:ext uri="{BB962C8B-B14F-4D97-AF65-F5344CB8AC3E}">
        <p14:creationId xmlns:p14="http://schemas.microsoft.com/office/powerpoint/2010/main" val="231228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</TotalTime>
  <Words>339</Words>
  <Application>Microsoft Office PowerPoint</Application>
  <PresentationFormat>Широкоэкранный</PresentationFormat>
  <Paragraphs>107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Georgia</vt:lpstr>
      <vt:lpstr>Тема Office</vt:lpstr>
      <vt:lpstr>    Сведения о  результативности  и качестве реализации дополнительной общеобразовательной общеразвивающей программы  «Квинта. Вокал»  педагога дополнительного образования   Возба Анастасии  Леонтьевны                        </vt:lpstr>
      <vt:lpstr>Презентация PowerPoint</vt:lpstr>
      <vt:lpstr>2021-2022</vt:lpstr>
      <vt:lpstr>2022-2023</vt:lpstr>
      <vt:lpstr>2023-2024</vt:lpstr>
      <vt:lpstr>2023-2024</vt:lpstr>
      <vt:lpstr>2023-2024</vt:lpstr>
      <vt:lpstr>2024-2025</vt:lpstr>
      <vt:lpstr>Участие в профессиональных конкурсах</vt:lpstr>
      <vt:lpstr>Участие в профессиональных конкурсах</vt:lpstr>
      <vt:lpstr>Презентация PowerPoint</vt:lpstr>
      <vt:lpstr>Презентация PowerPoint</vt:lpstr>
      <vt:lpstr>Презентация PowerPoint</vt:lpstr>
      <vt:lpstr>     Успешное развитие музыкальных способностей не только обогащает личность ребенка, но и способствует формированию более глубокой и разнообразной музыкальной культуры в обществе.                       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Сведения о результативности и качестве реализации  дополнительной общеобразовательной общеразвивающей программы «Квинта. Вокал»  педагога дополнительного образования  Возба Анастасии Леонтьевны</dc:title>
  <dc:creator>User</dc:creator>
  <cp:lastModifiedBy>user</cp:lastModifiedBy>
  <cp:revision>50</cp:revision>
  <dcterms:created xsi:type="dcterms:W3CDTF">2025-06-05T11:40:46Z</dcterms:created>
  <dcterms:modified xsi:type="dcterms:W3CDTF">2025-06-09T12:12:53Z</dcterms:modified>
</cp:coreProperties>
</file>